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27"/>
  </p:notesMasterIdLst>
  <p:sldIdLst>
    <p:sldId id="256" r:id="rId2"/>
    <p:sldId id="258" r:id="rId3"/>
    <p:sldId id="29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7" r:id="rId15"/>
    <p:sldId id="276" r:id="rId16"/>
    <p:sldId id="279" r:id="rId17"/>
    <p:sldId id="287" r:id="rId18"/>
    <p:sldId id="284" r:id="rId19"/>
    <p:sldId id="285" r:id="rId20"/>
    <p:sldId id="286" r:id="rId21"/>
    <p:sldId id="294" r:id="rId22"/>
    <p:sldId id="288" r:id="rId23"/>
    <p:sldId id="261" r:id="rId24"/>
    <p:sldId id="280" r:id="rId25"/>
    <p:sldId id="296" r:id="rId26"/>
  </p:sldIdLst>
  <p:sldSz cx="12192000" cy="6858000"/>
  <p:notesSz cx="7077075" cy="90281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>
        <p:scale>
          <a:sx n="75" d="100"/>
          <a:sy n="75" d="100"/>
        </p:scale>
        <p:origin x="45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9725" y="677100"/>
            <a:ext cx="4718275" cy="3385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5d45716e7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15d45716e7_1_23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00" cy="4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6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4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5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5d45716e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5d45716e7_0_7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00" cy="4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5d45716e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5d45716e7_1_0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00" cy="4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7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5d45716e7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5d45716e7_1_17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00" cy="4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0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5d45716e7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5d45716e7_0_45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00" cy="4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707700" y="4288325"/>
            <a:ext cx="5661650" cy="40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77863"/>
            <a:ext cx="60166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rea23aa.org/wp-content/uploads/2019/02/en_bm-3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roupserviceschair@area23aa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General Service Representative (GSR)</a:t>
            </a:r>
            <a:endParaRPr sz="54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1507075" y="4050821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Workshop</a:t>
            </a:r>
            <a:endParaRPr sz="2400"/>
          </a:p>
          <a:p>
            <a:pPr marL="0" marR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400"/>
          </a:p>
          <a:p>
            <a:pPr marL="0" marR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Area 23</a:t>
            </a:r>
            <a:endParaRPr sz="24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Information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Google Shape;215;p30"/>
          <p:cNvSpPr txBox="1">
            <a:spLocks noGrp="1"/>
          </p:cNvSpPr>
          <p:nvPr>
            <p:ph type="body" idx="1"/>
          </p:nvPr>
        </p:nvSpPr>
        <p:spPr>
          <a:xfrm>
            <a:off x="677334" y="1295401"/>
            <a:ext cx="8596668" cy="474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General Service Office online at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www.aa.org</a:t>
            </a:r>
            <a:endParaRPr sz="3200" b="0" i="0" u="sng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32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General Service Office, PO Box 459, Grand Central Station, New York, NY 10163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3200" b="0" i="0" u="none" strike="noStrike" cap="none" dirty="0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Area 23 Website at </a:t>
            </a:r>
            <a:r>
              <a:rPr lang="en-US" sz="3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area23aa.org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chemeClr val="accent2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Officers and DCM’s contact email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Password is trusted</a:t>
            </a:r>
            <a:endParaRPr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 txBox="1">
            <a:spLocks noGrp="1"/>
          </p:cNvSpPr>
          <p:nvPr>
            <p:ph type="title"/>
          </p:nvPr>
        </p:nvSpPr>
        <p:spPr>
          <a:xfrm>
            <a:off x="753534" y="257556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3F7819"/>
                </a:solidFill>
              </a:rPr>
              <a:t>Importance and use of A.A., Robert’s Rules of Order, Service Manual &amp; Area 23 Structure Manual and Guidelines </a:t>
            </a:r>
            <a:endParaRPr sz="2400">
              <a:solidFill>
                <a:srgbClr val="3F781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Trebuchet MS"/>
              <a:buNone/>
            </a:pPr>
            <a:endParaRPr sz="4400">
              <a:solidFill>
                <a:srgbClr val="3F781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/>
          <p:nvPr/>
        </p:nvSpPr>
        <p:spPr>
          <a:xfrm>
            <a:off x="2162425" y="404053"/>
            <a:ext cx="8036762" cy="28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/>
              <a:t>Review of our A.A. Service Manual</a:t>
            </a:r>
          </a:p>
          <a:p>
            <a:endParaRPr lang="en-US" sz="3600" u="sng" dirty="0"/>
          </a:p>
          <a:p>
            <a:r>
              <a:rPr lang="en-US" sz="3600" dirty="0"/>
              <a:t>The Service Manual is a guidebook and gives direction for how we can work together. It gives you expectations and duties of the service positions and provides a set of concepts to guide us.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Arial"/>
              <a:buNone/>
            </a:pPr>
            <a:r>
              <a:rPr lang="en-US" sz="3240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Why we use </a:t>
            </a:r>
            <a:r>
              <a:rPr lang="en-US" sz="3240" b="0" i="0" u="none" strike="noStrike" cap="none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Roberts Rule of Order</a:t>
            </a:r>
            <a:br>
              <a:rPr lang="en-US" sz="3240" b="0" i="0" u="none" strike="noStrike" cap="none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</a:br>
            <a:endParaRPr sz="324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7" name="Google Shape;237;p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1368" t="27427" r="21601" b="15283"/>
          <a:stretch/>
        </p:blipFill>
        <p:spPr>
          <a:xfrm>
            <a:off x="1264920" y="1249680"/>
            <a:ext cx="7985760" cy="504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ATTENDING DISTRICT MEETINGS</a:t>
            </a:r>
            <a:endParaRPr/>
          </a:p>
        </p:txBody>
      </p:sp>
      <p:sp>
        <p:nvSpPr>
          <p:cNvPr id="266" name="Google Shape;266;p39"/>
          <p:cNvSpPr txBox="1">
            <a:spLocks noGrp="1"/>
          </p:cNvSpPr>
          <p:nvPr>
            <p:ph type="body" idx="1"/>
          </p:nvPr>
        </p:nvSpPr>
        <p:spPr>
          <a:xfrm>
            <a:off x="677325" y="1678325"/>
            <a:ext cx="8596800" cy="48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general, the G.S.R.’s major responsibilities involve a two-way relationship with: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The group.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The district.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The area.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The general service office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There are really very few completely new and original problems that develop in groups, so our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continuity of experience is extremely valuable to the new G.S.R. The G.S.R.s may share with their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fellow G.S.R.s and the D.C.M. at the district or Area meetings how they dealt with such matters and with what success. Their experience may be helpful to another group.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Also, at the district meetings, agenda items that require action at the next area assembly can be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discussed. This is a kind of middle ground where such discussion makes us better informed and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able to take back to our group any business where a group conscience is needed. We can then take this conscience back to the assembly and make our voice heard.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50825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8"/>
          <p:cNvSpPr txBox="1">
            <a:spLocks noGrp="1"/>
          </p:cNvSpPr>
          <p:nvPr>
            <p:ph type="title"/>
          </p:nvPr>
        </p:nvSpPr>
        <p:spPr>
          <a:xfrm>
            <a:off x="677334" y="120770"/>
            <a:ext cx="8596668" cy="180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Area 23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D1C5D07D-B736-407F-A06A-C6562505C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797" y="684087"/>
            <a:ext cx="4885424" cy="5849261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1C7BE8A-A221-40FA-8CE9-AAA19CDE2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78" y="686055"/>
            <a:ext cx="6553199" cy="58453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9A0E95-9009-4A26-BBE3-13130BBBC06A}"/>
              </a:ext>
            </a:extLst>
          </p:cNvPr>
          <p:cNvSpPr/>
          <p:nvPr/>
        </p:nvSpPr>
        <p:spPr>
          <a:xfrm>
            <a:off x="5781675" y="3114675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67E5A1-7F27-4126-9C3E-EACE0873869B}"/>
              </a:ext>
            </a:extLst>
          </p:cNvPr>
          <p:cNvSpPr/>
          <p:nvPr/>
        </p:nvSpPr>
        <p:spPr>
          <a:xfrm>
            <a:off x="2704022" y="568985"/>
            <a:ext cx="2516036" cy="805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>
            <a:spLocks noGrp="1"/>
          </p:cNvSpPr>
          <p:nvPr>
            <p:ph type="title"/>
          </p:nvPr>
        </p:nvSpPr>
        <p:spPr>
          <a:xfrm>
            <a:off x="555425" y="2621275"/>
            <a:ext cx="8813100" cy="15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3F7819"/>
                </a:solidFill>
              </a:rPr>
              <a:t>Guardian of Traditions, and Being involved in Service work at the District and Area Level </a:t>
            </a:r>
            <a:endParaRPr sz="2400">
              <a:solidFill>
                <a:srgbClr val="3F781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Trebuchet MS"/>
              <a:buNone/>
            </a:pPr>
            <a:endParaRPr sz="4000">
              <a:solidFill>
                <a:srgbClr val="3F781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Arial"/>
              <a:buNone/>
            </a:pPr>
            <a:r>
              <a:rPr lang="en-US" sz="3240" b="0" i="0" u="none" strike="noStrike" cap="none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Learn the Traditions from the “12 &amp; 12" and "AA Comes of Age"</a:t>
            </a:r>
            <a:br>
              <a:rPr lang="en-US" sz="3240" b="0" i="0" u="none" strike="noStrike" cap="none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</a:br>
            <a:endParaRPr sz="324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2" name="Google Shape;322;p49" descr="http://www.aacleve.org/wp-content/uploads/2014/09/31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89780" y="2023586"/>
            <a:ext cx="4554220" cy="4554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9" descr="http://www.aa.org/images/items/b-2_twelveandtwelv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06294" y="2521265"/>
            <a:ext cx="2374265" cy="3597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"/>
          <p:cNvSpPr txBox="1">
            <a:spLocks noGrp="1"/>
          </p:cNvSpPr>
          <p:nvPr>
            <p:ph type="title"/>
          </p:nvPr>
        </p:nvSpPr>
        <p:spPr>
          <a:xfrm>
            <a:off x="657050" y="2620400"/>
            <a:ext cx="8955300" cy="18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rgbClr val="3F7819"/>
                </a:solidFill>
              </a:rPr>
              <a:t>Roles and Responsibilities of the GSR and items that will help you successfully serve your group.</a:t>
            </a:r>
            <a:endParaRPr sz="2400" dirty="0">
              <a:solidFill>
                <a:srgbClr val="3F781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Be Prepared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1" name="Google Shape;311;p47"/>
          <p:cNvSpPr/>
          <p:nvPr/>
        </p:nvSpPr>
        <p:spPr>
          <a:xfrm>
            <a:off x="677334" y="2331720"/>
            <a:ext cx="8847666" cy="310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Become familiar with and keep with you: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	GSR Binder/Notebook</a:t>
            </a:r>
            <a:endParaRPr sz="2800">
              <a:solidFill>
                <a:srgbClr val="3F781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	AA Service Manual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	Area 23 Structure (Booklet)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3F7818"/>
                </a:solidFill>
                <a:latin typeface="Arial"/>
                <a:ea typeface="Arial"/>
                <a:cs typeface="Arial"/>
                <a:sym typeface="Arial"/>
              </a:rPr>
              <a:t>	Area 23 Guidelines (Booklet)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F781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F781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Schedule of Events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677325" y="1524000"/>
            <a:ext cx="8878308" cy="49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15000"/>
              </a:lnSpc>
            </a:pPr>
            <a:r>
              <a:rPr lang="en-US" sz="2000" dirty="0">
                <a:solidFill>
                  <a:srgbClr val="3F7819"/>
                </a:solidFill>
              </a:rPr>
              <a:t>Third Legacy; Commitment to Home Group/District/Area 23, and Registering with GSO </a:t>
            </a:r>
            <a:endParaRPr sz="2000" dirty="0">
              <a:solidFill>
                <a:srgbClr val="3F7819"/>
              </a:solidFill>
            </a:endParaRPr>
          </a:p>
          <a:p>
            <a:pPr marL="342900" indent="-342900">
              <a:lnSpc>
                <a:spcPct val="115000"/>
              </a:lnSpc>
            </a:pPr>
            <a:r>
              <a:rPr lang="en-US" sz="2000" dirty="0">
                <a:solidFill>
                  <a:srgbClr val="3F7819"/>
                </a:solidFill>
              </a:rPr>
              <a:t>Importance and use of </a:t>
            </a:r>
            <a:r>
              <a:rPr lang="en-US" sz="2000" dirty="0">
                <a:solidFill>
                  <a:srgbClr val="3F7819"/>
                </a:solidFill>
                <a:hlinkClick r:id="rId3"/>
              </a:rPr>
              <a:t>A.A. Service Manual</a:t>
            </a:r>
            <a:r>
              <a:rPr lang="en-US" sz="2000" dirty="0">
                <a:solidFill>
                  <a:srgbClr val="3F7819"/>
                </a:solidFill>
              </a:rPr>
              <a:t>, Robert’s Rules of Order, &amp; Area 23 Structure Manual and Guidelines</a:t>
            </a:r>
            <a:endParaRPr sz="2000" dirty="0">
              <a:solidFill>
                <a:srgbClr val="3F7819"/>
              </a:solidFill>
            </a:endParaRPr>
          </a:p>
          <a:p>
            <a:pPr marL="342900" indent="-34290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000" dirty="0">
                <a:solidFill>
                  <a:srgbClr val="3F7819"/>
                </a:solidFill>
              </a:rPr>
              <a:t>Guardian of Traditions, and Being involved in Service work at the District and Area Level;</a:t>
            </a:r>
            <a:endParaRPr sz="2000" dirty="0">
              <a:solidFill>
                <a:srgbClr val="3F7819"/>
              </a:solidFill>
            </a:endParaRPr>
          </a:p>
          <a:p>
            <a:pPr marL="342900" indent="-34290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000" dirty="0">
                <a:solidFill>
                  <a:srgbClr val="3F7819"/>
                </a:solidFill>
              </a:rPr>
              <a:t>Roles and Responsibilities of the GSR, Group Conscious, and suggested ways to be involved.  </a:t>
            </a:r>
            <a:endParaRPr sz="2000" dirty="0">
              <a:solidFill>
                <a:srgbClr val="3F7819"/>
              </a:solidFill>
            </a:endParaRPr>
          </a:p>
          <a:p>
            <a:pPr marL="342900" indent="-34290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000" dirty="0">
                <a:solidFill>
                  <a:srgbClr val="3F7819"/>
                </a:solidFill>
              </a:rPr>
              <a:t>Questions/Closing</a:t>
            </a:r>
            <a:endParaRPr sz="2000" dirty="0">
              <a:solidFill>
                <a:srgbClr val="3F7819"/>
              </a:solidFill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3200" dirty="0">
              <a:solidFill>
                <a:srgbClr val="3F7818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8"/>
          <p:cNvSpPr txBox="1">
            <a:spLocks noGrp="1"/>
          </p:cNvSpPr>
          <p:nvPr>
            <p:ph type="body" idx="1"/>
          </p:nvPr>
        </p:nvSpPr>
        <p:spPr>
          <a:xfrm>
            <a:off x="677325" y="510950"/>
            <a:ext cx="9277800" cy="5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Attend District Meetings and Area Assemblies</a:t>
            </a: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How can you know what is happening at the District and Area level if you don’t attend the meetings.</a:t>
            </a: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Remember you carry information to and from the District and Area level to and from your Home Group.</a:t>
            </a: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Service Weekend—I can’t stress this enough! There is so much to learn at this function. There are workshops and every other year there is a voting Assembly. Your vote controls who is doing what at the Area! If you don’t think your vote counts, you need to attend a voting Assembly to see how one person’s vote can make a difference.</a:t>
            </a: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It is also important to ask for your group’s financial support for you to attend the Service weekend.</a:t>
            </a:r>
            <a:endParaRPr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5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REPORTS TO THOSE YOU SERVE (Homegroup)</a:t>
            </a:r>
            <a:endParaRPr/>
          </a:p>
        </p:txBody>
      </p:sp>
      <p:sp>
        <p:nvSpPr>
          <p:cNvPr id="364" name="Google Shape;364;p56"/>
          <p:cNvSpPr txBox="1">
            <a:spLocks noGrp="1"/>
          </p:cNvSpPr>
          <p:nvPr>
            <p:ph type="body" idx="1"/>
          </p:nvPr>
        </p:nvSpPr>
        <p:spPr>
          <a:xfrm>
            <a:off x="677325" y="1106300"/>
            <a:ext cx="8596800" cy="54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Highlight what is happening at the District and Area level. Are there any proposals that are coming up at the District or Area?</a:t>
            </a:r>
            <a:endParaRPr sz="1400" dirty="0"/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Any new group officers or other service position holders. 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Who your alternate G.S.R. is.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Any new group officers or other service position holders.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What the average attendance is at group meetings.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Any problems the group may be facing such as having to move, court referrals, dual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diagnosis members (alcoholism coupled with a mental illness), non-alcoholic addicts, lack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of interest in service, etc. 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And, things you might report to your group include: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Have copies of the District, Area and the General Service Office Treasurer’s Reports for all to see.</a:t>
            </a:r>
            <a:endParaRPr sz="1400" dirty="0"/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New district officers and other service people.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News of any events or workshops you learned about at the district meeting.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Have copies of the Area Handout and Box 459. Pick a topic from Box 459 if you have time to discuss it.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Things that you think the group can relate to or is interested or involved in.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If there is an issue coming up that will require your vote, try to explain it as simply, fully,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and fairly as possible so that they can arrive at an informed group conscience.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Reimbursement from your Home Group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 How your group divides its funds for contributions.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Seventh Tradition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0"/>
          <p:cNvSpPr txBox="1">
            <a:spLocks noGrp="1"/>
          </p:cNvSpPr>
          <p:nvPr>
            <p:ph type="title"/>
          </p:nvPr>
        </p:nvSpPr>
        <p:spPr>
          <a:xfrm>
            <a:off x="677334" y="243840"/>
            <a:ext cx="8596668" cy="168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24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Excellent Resource</a:t>
            </a:r>
            <a:br>
              <a:rPr lang="en-US" sz="324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n-US" sz="324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324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The A.A. Group…Where it all begins (P-16)</a:t>
            </a:r>
            <a:endParaRPr sz="324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9" name="Google Shape;329;p5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39123" t="13582" r="41576" b="24747"/>
          <a:stretch/>
        </p:blipFill>
        <p:spPr>
          <a:xfrm>
            <a:off x="4109812" y="2160588"/>
            <a:ext cx="2458628" cy="4575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677325" y="355875"/>
            <a:ext cx="8596800" cy="4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WORD ABOUT COMMITMENT --Ready, Willing, and Able</a:t>
            </a:r>
            <a:endParaRPr/>
          </a:p>
        </p:txBody>
      </p:sp>
      <p:sp>
        <p:nvSpPr>
          <p:cNvPr id="173" name="Google Shape;173;p23"/>
          <p:cNvSpPr txBox="1">
            <a:spLocks noGrp="1"/>
          </p:cNvSpPr>
          <p:nvPr>
            <p:ph type="body" idx="1"/>
          </p:nvPr>
        </p:nvSpPr>
        <p:spPr>
          <a:xfrm>
            <a:off x="641075" y="819450"/>
            <a:ext cx="8596800" cy="59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 members of the general service structure, those principles that we must now demonstrate as a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trusted servant include willingness, </a:t>
            </a:r>
            <a:r>
              <a:rPr lang="en-US" sz="1500" dirty="0" err="1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self sacrifice</a:t>
            </a: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honesty, consideration of others, thoughtfulness,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love, tolerance and, most of all, basic etiquette.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show up when we say we will and are we on time?</a:t>
            </a:r>
            <a:endParaRPr lang="en-US"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mark our A.A. commitments on the calendar and then work around them, or do we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      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attend only if it doesn’t interfere with our own pleasure?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When we are unable to make an event that the G.S.R. should attend, do we arrange for our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 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alternate to be there?</a:t>
            </a:r>
            <a:endParaRPr lang="en-US"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keep our alternates well informed and involved?</a:t>
            </a:r>
            <a:endParaRPr lang="en-US"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attend as many service activities as possible in order to become better informed, or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 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do the least possible required?</a:t>
            </a:r>
            <a:endParaRPr lang="en-US"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tend to our responsibilities cheerfully or portray them as a drag?</a:t>
            </a:r>
            <a:endParaRPr lang="en-US"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Are we able to offer criticism lovingly and based on the application of our three legacies, or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 </a:t>
            </a:r>
            <a:r>
              <a:rPr lang="en-US" sz="14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 we let personalities get in the way?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742950" lvl="1" indent="-285750">
              <a:lnSpc>
                <a:spcPct val="114000"/>
              </a:lnSpc>
              <a:spcBef>
                <a:spcPts val="0"/>
              </a:spcBef>
            </a:pP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All of these things are important to being committed to service in A.A., but the bottom line</a:t>
            </a:r>
            <a:endParaRPr sz="150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is:  Are we giving in proportion to what has been given to us? 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42" descr="http://rlv.zcache.com/12_traditions_of_alcoholics_anonymous_posters-rda01ed75941f49cd9ed20c7ad92b6501_a5ha_8byvr_51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-136525"/>
            <a:ext cx="9525" cy="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42" descr="http://img.docstoccdn.com/thumb/orig/22402545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679" y="266701"/>
            <a:ext cx="8204196" cy="6591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Trebuchet MS"/>
              <a:buNone/>
            </a:pPr>
            <a:br>
              <a:rPr lang="en-US" sz="3600" b="1" i="0" u="none" strike="noStrike" cap="none" dirty="0">
                <a:latin typeface="Trebuchet MS"/>
                <a:ea typeface="Trebuchet MS"/>
                <a:cs typeface="Trebuchet MS"/>
              </a:rPr>
            </a:b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6" name="Google Shape;376;p58"/>
          <p:cNvSpPr txBox="1">
            <a:spLocks noGrp="1"/>
          </p:cNvSpPr>
          <p:nvPr>
            <p:ph type="body" idx="1"/>
          </p:nvPr>
        </p:nvSpPr>
        <p:spPr>
          <a:xfrm>
            <a:off x="677334" y="609601"/>
            <a:ext cx="8596668" cy="543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None/>
            </a:pPr>
            <a:r>
              <a:rPr lang="en-US" sz="32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 for joining me today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accent2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Responsibility Statement:</a:t>
            </a:r>
            <a:endParaRPr sz="1800" b="0" i="0" u="none" strike="noStrike" cap="none" dirty="0">
              <a:solidFill>
                <a:schemeClr val="accent2">
                  <a:lumMod val="75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accent2">
                    <a:lumMod val="75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When anyone anywhere reaches out for help, I want the hand of A.A. to always be there, and for that I am responsible</a:t>
            </a:r>
            <a:r>
              <a:rPr lang="en-US" sz="2000" b="0" i="0" u="none" strike="noStrike" cap="none" dirty="0">
                <a:solidFill>
                  <a:srgbClr val="6C911C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2000" b="0" i="0" u="none" strike="noStrike" cap="none" dirty="0">
              <a:solidFill>
                <a:srgbClr val="6C911C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376F-C8AF-4159-8FE5-06FCE397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84B2B-8CED-4CD7-B6B6-E40162453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655FC1-C0A5-4257-B3E5-0C930088C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13641"/>
              </p:ext>
            </p:extLst>
          </p:nvPr>
        </p:nvGraphicFramePr>
        <p:xfrm>
          <a:off x="776377" y="1739660"/>
          <a:ext cx="10522957" cy="453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63">
                  <a:extLst>
                    <a:ext uri="{9D8B030D-6E8A-4147-A177-3AD203B41FA5}">
                      <a16:colId xmlns:a16="http://schemas.microsoft.com/office/drawing/2014/main" val="1699161613"/>
                    </a:ext>
                  </a:extLst>
                </a:gridCol>
                <a:gridCol w="2630198">
                  <a:extLst>
                    <a:ext uri="{9D8B030D-6E8A-4147-A177-3AD203B41FA5}">
                      <a16:colId xmlns:a16="http://schemas.microsoft.com/office/drawing/2014/main" val="491403016"/>
                    </a:ext>
                  </a:extLst>
                </a:gridCol>
                <a:gridCol w="2630198">
                  <a:extLst>
                    <a:ext uri="{9D8B030D-6E8A-4147-A177-3AD203B41FA5}">
                      <a16:colId xmlns:a16="http://schemas.microsoft.com/office/drawing/2014/main" val="3137842162"/>
                    </a:ext>
                  </a:extLst>
                </a:gridCol>
                <a:gridCol w="2630198">
                  <a:extLst>
                    <a:ext uri="{9D8B030D-6E8A-4147-A177-3AD203B41FA5}">
                      <a16:colId xmlns:a16="http://schemas.microsoft.com/office/drawing/2014/main" val="972266987"/>
                    </a:ext>
                  </a:extLst>
                </a:gridCol>
              </a:tblGrid>
              <a:tr h="263203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Chairperson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Charlotte Crabtree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chairperson@area23aa.org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4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Alternate Chairperson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Heather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Gottbrath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alternatechair@area23aa.org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Delegate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Janet Flikke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delegate@area23aa.org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812-760-9378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Alternate Delegate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Paul Logan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alternatedelegate@area23aa.org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317-445-1504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27259"/>
                  </a:ext>
                </a:extLst>
              </a:tr>
              <a:tr h="190527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b="1" dirty="0">
                          <a:effectLst/>
                        </a:rPr>
                        <a:t>Secretary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Christina Watts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secretary@area23aa.org</a:t>
                      </a:r>
                      <a:br>
                        <a:rPr lang="en-US" sz="1600" b="1" dirty="0">
                          <a:effectLst/>
                        </a:rPr>
                      </a:br>
                      <a:endParaRPr lang="en-US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b="1" dirty="0">
                          <a:effectLst/>
                        </a:rPr>
                        <a:t>Alternate Secretary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Dawn Wiseman </a:t>
                      </a:r>
                      <a:endParaRPr lang="en-US" sz="1400" b="1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400" b="1" dirty="0">
                          <a:effectLst/>
                        </a:rPr>
                        <a:t>alternatesecretary@area23aa.org</a:t>
                      </a:r>
                      <a:br>
                        <a:rPr lang="en-US" sz="1400" b="1" dirty="0">
                          <a:effectLst/>
                        </a:rPr>
                      </a:br>
                      <a:endParaRPr lang="en-US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b="1" dirty="0">
                          <a:effectLst/>
                        </a:rPr>
                        <a:t>Treasurer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Ellery Likens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treasurer@area23aa.org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812-821-4238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US" sz="1600" b="1" dirty="0">
                          <a:effectLst/>
                        </a:rPr>
                        <a:t>Alternate Treasurer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600" b="1" dirty="0">
                          <a:effectLst/>
                        </a:rPr>
                        <a:t>Blake Wolffis</a:t>
                      </a:r>
                      <a:br>
                        <a:rPr lang="en-US" sz="16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alternatetreasurer@area23aa.org</a:t>
                      </a:r>
                      <a:br>
                        <a:rPr lang="en-US" sz="1400" b="1" dirty="0">
                          <a:effectLst/>
                        </a:rPr>
                      </a:br>
                      <a:endParaRPr lang="en-US" sz="14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5451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EC695ED-5AB7-48C1-B0C3-26BA4B9C5988}"/>
              </a:ext>
            </a:extLst>
          </p:cNvPr>
          <p:cNvSpPr txBox="1"/>
          <p:nvPr/>
        </p:nvSpPr>
        <p:spPr>
          <a:xfrm rot="-10020000" flipV="1">
            <a:off x="4710023" y="905876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303133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9946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601134" y="252984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3F7819"/>
                </a:solidFill>
              </a:rPr>
              <a:t>Third Legacy; Commitment to Home Group/District/Area 23, and Registering with GSO </a:t>
            </a:r>
            <a:endParaRPr sz="24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Third Legacy</a:t>
            </a:r>
            <a:endParaRPr/>
          </a:p>
        </p:txBody>
      </p:sp>
      <p:sp>
        <p:nvSpPr>
          <p:cNvPr id="167" name="Google Shape;167;p22"/>
          <p:cNvSpPr txBox="1">
            <a:spLocks noGrp="1"/>
          </p:cNvSpPr>
          <p:nvPr>
            <p:ph type="body" idx="1"/>
          </p:nvPr>
        </p:nvSpPr>
        <p:spPr>
          <a:xfrm>
            <a:off x="677325" y="1346650"/>
            <a:ext cx="8596800" cy="51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The founders of Alcoholics Anonymous have given to each of us three great Legacies: Recovery, Unity,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and Service.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*Our First Legacy, Recovery, has given us a second chance to find happiness and freedom; to live useful and productive lives.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*Our Second Legacy, Unity, has provided us with a fellowship made up of people who share our own common problem; who give us the love and support necessary to maintain our sobriety.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8001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*Our Third Legacy, Service offers us the opportunity to implement our primary goal “ to carry the message to the alcoholic who still suffers”.</a:t>
            </a:r>
            <a:endParaRPr sz="14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/>
          </a:p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“</a:t>
            </a:r>
            <a:r>
              <a:rPr lang="en-US" sz="1000" dirty="0"/>
              <a:t>These are derived from the accumulated experience of A.A.’s earliest members that have been passed on and shared with us: the suggestions for Recovery are the Twelve Steps; the suggestions for achieving Unity are the Twelve Traditions; and the A.A. Service is described in the A.A. Service Manual/Twelve Concepts for World Service, and Alcoholics Anonymous Comes of Age. (A.A. Group pamphlet p 40)</a:t>
            </a:r>
            <a:endParaRPr sz="10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24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STRUCTURE OF THE CONFERENCE</a:t>
            </a:r>
            <a:br>
              <a:rPr lang="en-US" sz="324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24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9" name="Google Shape;179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34103" t="43181" r="36982" b="9211"/>
          <a:stretch/>
        </p:blipFill>
        <p:spPr>
          <a:xfrm>
            <a:off x="677334" y="1386840"/>
            <a:ext cx="6988386" cy="5212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>
            <a:spLocks noGrp="1"/>
          </p:cNvSpPr>
          <p:nvPr>
            <p:ph type="title"/>
          </p:nvPr>
        </p:nvSpPr>
        <p:spPr>
          <a:xfrm>
            <a:off x="677334" y="228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7818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Registering with GSO</a:t>
            </a:r>
            <a:br>
              <a:rPr lang="en-US" sz="3600" b="0" i="0" u="none" strike="noStrike" cap="none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7" name="Google Shape;197;p27"/>
          <p:cNvSpPr txBox="1">
            <a:spLocks noGrp="1"/>
          </p:cNvSpPr>
          <p:nvPr>
            <p:ph type="body" idx="1"/>
          </p:nvPr>
        </p:nvSpPr>
        <p:spPr>
          <a:xfrm>
            <a:off x="677334" y="1371601"/>
            <a:ext cx="8596668" cy="466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●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Registering with the General Service Office (GSO)</a:t>
            </a:r>
            <a:endParaRPr sz="22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●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Your DCM can help you determine if your Home Group is Registered with the GSO.</a:t>
            </a:r>
            <a:endParaRPr sz="2200" dirty="0"/>
          </a:p>
          <a:p>
            <a:pPr marL="342900" indent="-342900">
              <a:buSzPts val="1776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We have an Area Group Services Chair that is very efficient with registering you. (</a:t>
            </a:r>
            <a:r>
              <a:rPr lang="en-US" sz="2200" dirty="0"/>
              <a:t>2022: </a:t>
            </a:r>
            <a:r>
              <a:rPr lang="en-US" sz="2200" dirty="0" err="1"/>
              <a:t>Michaelene</a:t>
            </a:r>
            <a:r>
              <a:rPr lang="en-US" sz="2200" dirty="0"/>
              <a:t> Reilly email is:  </a:t>
            </a:r>
            <a:r>
              <a:rPr lang="en-US" sz="2200" b="0" i="0" u="sng" strike="noStrike" cap="none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groupserviceschair@area23aa.org</a:t>
            </a: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2200" dirty="0"/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●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Use the New Group Form if your Home Group is not already a registered group.</a:t>
            </a:r>
            <a:endParaRPr sz="2200" dirty="0"/>
          </a:p>
          <a:p>
            <a:pPr marL="742950" lvl="1" indent="-285750">
              <a:buSzPts val="1776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Use a Change of Information Form if your Home Group is a registered group.</a:t>
            </a:r>
            <a:r>
              <a:rPr lang="en-US" sz="2200" dirty="0"/>
              <a:t> </a:t>
            </a:r>
            <a:endParaRPr lang="en-US" dirty="0"/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●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If you are not sure if your group is registered, check with our Area Group Services Chair.</a:t>
            </a:r>
            <a:r>
              <a:rPr lang="en-US" sz="2200" dirty="0"/>
              <a:t> </a:t>
            </a:r>
            <a:endParaRPr dirty="0"/>
          </a:p>
          <a:p>
            <a:pPr marL="342900" marR="0" lvl="0" indent="-25781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Why Register? </a:t>
            </a:r>
            <a:b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8"/>
          <p:cNvSpPr txBox="1">
            <a:spLocks noGrp="1"/>
          </p:cNvSpPr>
          <p:nvPr>
            <p:ph type="body" idx="1"/>
          </p:nvPr>
        </p:nvSpPr>
        <p:spPr>
          <a:xfrm>
            <a:off x="677334" y="1402081"/>
            <a:ext cx="8596668" cy="4639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You get stuff.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/>
          </a:p>
          <a:p>
            <a:pPr marL="742950" lvl="1" indent="-28575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A GSR or DCM Packet.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/>
          </a:p>
          <a:p>
            <a:pPr marL="742950" lvl="1" indent="-28575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A copy of Box 459.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 sz="2000" b="0" i="0" u="none" strike="noStrike" cap="none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indent="-34290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You get connected.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/>
          </a:p>
          <a:p>
            <a:pPr marL="742950" lvl="1" indent="-28575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You and your group will get support and improved communication from GSO. Your group will be assigned a service number. The service number improves communication between GSO and your group. (See the A.A. Service Manual)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/>
          </a:p>
          <a:p>
            <a:pPr marL="742950" lvl="1" indent="-28575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You will be on a committee at the Area level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 sz="2000" b="0" i="0" u="none" strike="noStrike" cap="none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lvl="1" indent="-285750">
              <a:buSzPts val="1600"/>
            </a:pPr>
            <a:r>
              <a:rPr lang="en-US" sz="20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The DCM’s will receive information from the Alternate Delegate and the Group Services Chair at each assembly.</a:t>
            </a:r>
            <a:r>
              <a:rPr lang="en-US" sz="2000" dirty="0">
                <a:solidFill>
                  <a:srgbClr val="3F7818"/>
                </a:solidFill>
              </a:rPr>
              <a:t> </a:t>
            </a:r>
            <a:endParaRPr/>
          </a:p>
          <a:p>
            <a:pPr marL="342900" marR="0" lvl="0" indent="-25082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>
            <a:spLocks noGrp="1"/>
          </p:cNvSpPr>
          <p:nvPr>
            <p:ph type="title"/>
          </p:nvPr>
        </p:nvSpPr>
        <p:spPr>
          <a:xfrm>
            <a:off x="677334" y="182880"/>
            <a:ext cx="8596668" cy="929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We Are Here For You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9" name="Google Shape;209;p29"/>
          <p:cNvSpPr txBox="1">
            <a:spLocks noGrp="1"/>
          </p:cNvSpPr>
          <p:nvPr>
            <p:ph type="body" idx="1"/>
          </p:nvPr>
        </p:nvSpPr>
        <p:spPr>
          <a:xfrm>
            <a:off x="677334" y="1371601"/>
            <a:ext cx="8596668" cy="466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If you have questions, please ask. We are the resources that are available to you: </a:t>
            </a:r>
            <a:endParaRPr sz="1800" b="0" i="0" u="none" strike="noStrike" cap="none" dirty="0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dirty="0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lvl="1" indent="-342900">
              <a:buSzPts val="1440"/>
            </a:pPr>
            <a:r>
              <a:rPr lang="en-US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The Officers: </a:t>
            </a:r>
            <a:r>
              <a:rPr lang="en-US" b="0" i="0" u="none" strike="noStrike" cap="none" dirty="0">
                <a:solidFill>
                  <a:srgbClr val="6C911C"/>
                </a:solidFill>
                <a:latin typeface="Trebuchet MS"/>
                <a:ea typeface="Trebuchet MS"/>
                <a:cs typeface="Trebuchet MS"/>
                <a:sym typeface="Trebuchet MS"/>
              </a:rPr>
              <a:t>Chairperson, Co-Chairperson, Delegate, Alternate Delegate, Secretary, Alternate Secretary, Treasurer, Alternate Treasurer </a:t>
            </a:r>
            <a:endParaRPr b="0" i="0" u="none" strike="noStrike" cap="none" dirty="0">
              <a:solidFill>
                <a:srgbClr val="6C911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1" indent="0">
              <a:buNone/>
            </a:pPr>
            <a:endParaRPr b="0" i="0" u="none" strike="noStrike" cap="none" dirty="0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lvl="1" indent="-342900">
              <a:buSzPts val="1440"/>
            </a:pPr>
            <a:r>
              <a:rPr lang="en-US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The Permanent Standing Committee Chairpersons: </a:t>
            </a:r>
            <a:r>
              <a:rPr lang="en-US" b="0" i="0" u="none" strike="noStrike" cap="none" dirty="0">
                <a:solidFill>
                  <a:srgbClr val="6C911C"/>
                </a:solidFill>
                <a:latin typeface="Trebuchet MS"/>
                <a:ea typeface="Trebuchet MS"/>
                <a:cs typeface="Trebuchet MS"/>
                <a:sym typeface="Trebuchet MS"/>
              </a:rPr>
              <a:t>Archives, Cooperation with the Professional Community, Corrections, Grapevine, Literature, Public Information, Treatment, The Handout, Registrar/Group Services, Area/Intergroup Liaison, Finance Committee, </a:t>
            </a:r>
            <a:r>
              <a:rPr lang="en-US" dirty="0">
                <a:solidFill>
                  <a:srgbClr val="6C911C"/>
                </a:solidFill>
              </a:rPr>
              <a:t>Accessibilities, Audio </a:t>
            </a:r>
            <a:r>
              <a:rPr lang="en-US" dirty="0" err="1">
                <a:solidFill>
                  <a:srgbClr val="6C911C"/>
                </a:solidFill>
              </a:rPr>
              <a:t>Visual,and</a:t>
            </a:r>
            <a:r>
              <a:rPr lang="en-US" dirty="0">
                <a:solidFill>
                  <a:srgbClr val="6C911C"/>
                </a:solidFill>
              </a:rPr>
              <a:t> Website </a:t>
            </a:r>
            <a:endParaRPr b="0" i="0" u="none" strike="noStrike" cap="none" dirty="0">
              <a:solidFill>
                <a:srgbClr val="6C911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1" indent="0">
              <a:buNone/>
            </a:pPr>
            <a:endParaRPr b="0" i="0" u="none" strike="noStrike" cap="none" dirty="0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lvl="1" indent="-342900">
              <a:buSzPts val="1440"/>
            </a:pPr>
            <a:r>
              <a:rPr lang="en-US" b="0" i="0" u="none" strike="noStrike" cap="none" dirty="0">
                <a:solidFill>
                  <a:srgbClr val="3F7818"/>
                </a:solidFill>
                <a:latin typeface="Trebuchet MS"/>
                <a:ea typeface="Trebuchet MS"/>
                <a:cs typeface="Trebuchet MS"/>
                <a:sym typeface="Trebuchet MS"/>
              </a:rPr>
              <a:t>Past Delegates </a:t>
            </a:r>
            <a:endParaRPr dirty="0"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Microsoft Office PowerPoint</Application>
  <PresentationFormat>Widescreen</PresentationFormat>
  <Paragraphs>163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Noto Sans Symbols</vt:lpstr>
      <vt:lpstr>Source Sans Pro</vt:lpstr>
      <vt:lpstr>Trebuchet MS</vt:lpstr>
      <vt:lpstr>Facet</vt:lpstr>
      <vt:lpstr>General Service Representative (GSR)</vt:lpstr>
      <vt:lpstr>Schedule of Events</vt:lpstr>
      <vt:lpstr>Officers</vt:lpstr>
      <vt:lpstr>Third Legacy; Commitment to Home Group/District/Area 23, and Registering with GSO </vt:lpstr>
      <vt:lpstr>Third Legacy</vt:lpstr>
      <vt:lpstr>STRUCTURE OF THE CONFERENCE </vt:lpstr>
      <vt:lpstr>Registering with GSO </vt:lpstr>
      <vt:lpstr>Why Register?  </vt:lpstr>
      <vt:lpstr>We Are Here For You</vt:lpstr>
      <vt:lpstr>Contact Information</vt:lpstr>
      <vt:lpstr>Importance and use of A.A., Robert’s Rules of Order, Service Manual &amp; Area 23 Structure Manual and Guidelines  </vt:lpstr>
      <vt:lpstr>PowerPoint Presentation</vt:lpstr>
      <vt:lpstr>Why we use Roberts Rule of Order </vt:lpstr>
      <vt:lpstr>ATTENDING DISTRICT MEETINGS</vt:lpstr>
      <vt:lpstr>Area 23</vt:lpstr>
      <vt:lpstr>Guardian of Traditions, and Being involved in Service work at the District and Area Level  </vt:lpstr>
      <vt:lpstr>Learn the Traditions from the “12 &amp; 12" and "AA Comes of Age" </vt:lpstr>
      <vt:lpstr>Roles and Responsibilities of the GSR and items that will help you successfully serve your group.</vt:lpstr>
      <vt:lpstr>Be Prepared</vt:lpstr>
      <vt:lpstr>PowerPoint Presentation</vt:lpstr>
      <vt:lpstr>REPORTS TO THOSE YOU SERVE (Homegroup)</vt:lpstr>
      <vt:lpstr>Excellent Resource  The A.A. Group…Where it all begins (P-16)</vt:lpstr>
      <vt:lpstr>A WORD ABOUT COMMITMENT --Ready, Willing, and Able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Service Representative (GSR)</dc:title>
  <dc:creator>heather gottbrath</dc:creator>
  <cp:lastModifiedBy>heather gottbrath</cp:lastModifiedBy>
  <cp:revision>202</cp:revision>
  <dcterms:modified xsi:type="dcterms:W3CDTF">2022-10-07T02:58:44Z</dcterms:modified>
</cp:coreProperties>
</file>